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9144000" cy="5143500" type="screen16x9"/>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51"/>
  </p:normalViewPr>
  <p:slideViewPr>
    <p:cSldViewPr snapToGrid="0" showGuides="1">
      <p:cViewPr varScale="1">
        <p:scale>
          <a:sx n="131" d="100"/>
          <a:sy n="131" d="100"/>
        </p:scale>
        <p:origin x="100" y="10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BEBDCA-686A-4FEC-B2D3-99E8AC625A2D}" type="datetimeFigureOut">
              <a:rPr kumimoji="1" lang="ja-JP" altLang="en-US" smtClean="0"/>
              <a:t>2021/4/26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C538D8-C3E2-4D07-8A19-AFF8BA242B3D}" type="slidenum">
              <a:rPr kumimoji="1" lang="ja-JP" altLang="en-US" smtClean="0"/>
              <a:t>‹#›</a:t>
            </a:fld>
            <a:endParaRPr kumimoji="1" lang="ja-JP" altLang="en-US"/>
          </a:p>
        </p:txBody>
      </p:sp>
    </p:spTree>
    <p:extLst>
      <p:ext uri="{BB962C8B-B14F-4D97-AF65-F5344CB8AC3E}">
        <p14:creationId xmlns:p14="http://schemas.microsoft.com/office/powerpoint/2010/main" val="2587090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BEBDCA-686A-4FEC-B2D3-99E8AC625A2D}" type="datetimeFigureOut">
              <a:rPr kumimoji="1" lang="ja-JP" altLang="en-US" smtClean="0"/>
              <a:t>2021/4/26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C538D8-C3E2-4D07-8A19-AFF8BA242B3D}" type="slidenum">
              <a:rPr kumimoji="1" lang="ja-JP" altLang="en-US" smtClean="0"/>
              <a:t>‹#›</a:t>
            </a:fld>
            <a:endParaRPr kumimoji="1" lang="ja-JP" altLang="en-US"/>
          </a:p>
        </p:txBody>
      </p:sp>
    </p:spTree>
    <p:extLst>
      <p:ext uri="{BB962C8B-B14F-4D97-AF65-F5344CB8AC3E}">
        <p14:creationId xmlns:p14="http://schemas.microsoft.com/office/powerpoint/2010/main" val="1797527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BEBDCA-686A-4FEC-B2D3-99E8AC625A2D}" type="datetimeFigureOut">
              <a:rPr kumimoji="1" lang="ja-JP" altLang="en-US" smtClean="0"/>
              <a:t>2021/4/26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C538D8-C3E2-4D07-8A19-AFF8BA242B3D}" type="slidenum">
              <a:rPr kumimoji="1" lang="ja-JP" altLang="en-US" smtClean="0"/>
              <a:t>‹#›</a:t>
            </a:fld>
            <a:endParaRPr kumimoji="1" lang="ja-JP" altLang="en-US"/>
          </a:p>
        </p:txBody>
      </p:sp>
    </p:spTree>
    <p:extLst>
      <p:ext uri="{BB962C8B-B14F-4D97-AF65-F5344CB8AC3E}">
        <p14:creationId xmlns:p14="http://schemas.microsoft.com/office/powerpoint/2010/main" val="1647041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BEBDCA-686A-4FEC-B2D3-99E8AC625A2D}" type="datetimeFigureOut">
              <a:rPr kumimoji="1" lang="ja-JP" altLang="en-US" smtClean="0"/>
              <a:t>2021/4/26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C538D8-C3E2-4D07-8A19-AFF8BA242B3D}" type="slidenum">
              <a:rPr kumimoji="1" lang="ja-JP" altLang="en-US" smtClean="0"/>
              <a:t>‹#›</a:t>
            </a:fld>
            <a:endParaRPr kumimoji="1" lang="ja-JP" altLang="en-US"/>
          </a:p>
        </p:txBody>
      </p:sp>
    </p:spTree>
    <p:extLst>
      <p:ext uri="{BB962C8B-B14F-4D97-AF65-F5344CB8AC3E}">
        <p14:creationId xmlns:p14="http://schemas.microsoft.com/office/powerpoint/2010/main" val="1759848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BEBDCA-686A-4FEC-B2D3-99E8AC625A2D}" type="datetimeFigureOut">
              <a:rPr kumimoji="1" lang="ja-JP" altLang="en-US" smtClean="0"/>
              <a:t>2021/4/26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C538D8-C3E2-4D07-8A19-AFF8BA242B3D}" type="slidenum">
              <a:rPr kumimoji="1" lang="ja-JP" altLang="en-US" smtClean="0"/>
              <a:t>‹#›</a:t>
            </a:fld>
            <a:endParaRPr kumimoji="1" lang="ja-JP" altLang="en-US"/>
          </a:p>
        </p:txBody>
      </p:sp>
    </p:spTree>
    <p:extLst>
      <p:ext uri="{BB962C8B-B14F-4D97-AF65-F5344CB8AC3E}">
        <p14:creationId xmlns:p14="http://schemas.microsoft.com/office/powerpoint/2010/main" val="305236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BEBDCA-686A-4FEC-B2D3-99E8AC625A2D}" type="datetimeFigureOut">
              <a:rPr kumimoji="1" lang="ja-JP" altLang="en-US" smtClean="0"/>
              <a:t>2021/4/26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C538D8-C3E2-4D07-8A19-AFF8BA242B3D}" type="slidenum">
              <a:rPr kumimoji="1" lang="ja-JP" altLang="en-US" smtClean="0"/>
              <a:t>‹#›</a:t>
            </a:fld>
            <a:endParaRPr kumimoji="1" lang="ja-JP" altLang="en-US"/>
          </a:p>
        </p:txBody>
      </p:sp>
    </p:spTree>
    <p:extLst>
      <p:ext uri="{BB962C8B-B14F-4D97-AF65-F5344CB8AC3E}">
        <p14:creationId xmlns:p14="http://schemas.microsoft.com/office/powerpoint/2010/main" val="2428472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BEBDCA-686A-4FEC-B2D3-99E8AC625A2D}" type="datetimeFigureOut">
              <a:rPr kumimoji="1" lang="ja-JP" altLang="en-US" smtClean="0"/>
              <a:t>2021/4/26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DC538D8-C3E2-4D07-8A19-AFF8BA242B3D}" type="slidenum">
              <a:rPr kumimoji="1" lang="ja-JP" altLang="en-US" smtClean="0"/>
              <a:t>‹#›</a:t>
            </a:fld>
            <a:endParaRPr kumimoji="1" lang="ja-JP" altLang="en-US"/>
          </a:p>
        </p:txBody>
      </p:sp>
    </p:spTree>
    <p:extLst>
      <p:ext uri="{BB962C8B-B14F-4D97-AF65-F5344CB8AC3E}">
        <p14:creationId xmlns:p14="http://schemas.microsoft.com/office/powerpoint/2010/main" val="3565866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BEBDCA-686A-4FEC-B2D3-99E8AC625A2D}" type="datetimeFigureOut">
              <a:rPr kumimoji="1" lang="ja-JP" altLang="en-US" smtClean="0"/>
              <a:t>2021/4/26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DC538D8-C3E2-4D07-8A19-AFF8BA242B3D}" type="slidenum">
              <a:rPr kumimoji="1" lang="ja-JP" altLang="en-US" smtClean="0"/>
              <a:t>‹#›</a:t>
            </a:fld>
            <a:endParaRPr kumimoji="1" lang="ja-JP" altLang="en-US"/>
          </a:p>
        </p:txBody>
      </p:sp>
    </p:spTree>
    <p:extLst>
      <p:ext uri="{BB962C8B-B14F-4D97-AF65-F5344CB8AC3E}">
        <p14:creationId xmlns:p14="http://schemas.microsoft.com/office/powerpoint/2010/main" val="1587794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BEBDCA-686A-4FEC-B2D3-99E8AC625A2D}" type="datetimeFigureOut">
              <a:rPr kumimoji="1" lang="ja-JP" altLang="en-US" smtClean="0"/>
              <a:t>2021/4/26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DC538D8-C3E2-4D07-8A19-AFF8BA242B3D}" type="slidenum">
              <a:rPr kumimoji="1" lang="ja-JP" altLang="en-US" smtClean="0"/>
              <a:t>‹#›</a:t>
            </a:fld>
            <a:endParaRPr kumimoji="1" lang="ja-JP" altLang="en-US"/>
          </a:p>
        </p:txBody>
      </p:sp>
    </p:spTree>
    <p:extLst>
      <p:ext uri="{BB962C8B-B14F-4D97-AF65-F5344CB8AC3E}">
        <p14:creationId xmlns:p14="http://schemas.microsoft.com/office/powerpoint/2010/main" val="3172929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6BEBDCA-686A-4FEC-B2D3-99E8AC625A2D}" type="datetimeFigureOut">
              <a:rPr kumimoji="1" lang="ja-JP" altLang="en-US" smtClean="0"/>
              <a:t>2021/4/26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C538D8-C3E2-4D07-8A19-AFF8BA242B3D}" type="slidenum">
              <a:rPr kumimoji="1" lang="ja-JP" altLang="en-US" smtClean="0"/>
              <a:t>‹#›</a:t>
            </a:fld>
            <a:endParaRPr kumimoji="1" lang="ja-JP" altLang="en-US"/>
          </a:p>
        </p:txBody>
      </p:sp>
    </p:spTree>
    <p:extLst>
      <p:ext uri="{BB962C8B-B14F-4D97-AF65-F5344CB8AC3E}">
        <p14:creationId xmlns:p14="http://schemas.microsoft.com/office/powerpoint/2010/main" val="4117062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6BEBDCA-686A-4FEC-B2D3-99E8AC625A2D}" type="datetimeFigureOut">
              <a:rPr kumimoji="1" lang="ja-JP" altLang="en-US" smtClean="0"/>
              <a:t>2021/4/26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C538D8-C3E2-4D07-8A19-AFF8BA242B3D}" type="slidenum">
              <a:rPr kumimoji="1" lang="ja-JP" altLang="en-US" smtClean="0"/>
              <a:t>‹#›</a:t>
            </a:fld>
            <a:endParaRPr kumimoji="1" lang="ja-JP" altLang="en-US"/>
          </a:p>
        </p:txBody>
      </p:sp>
    </p:spTree>
    <p:extLst>
      <p:ext uri="{BB962C8B-B14F-4D97-AF65-F5344CB8AC3E}">
        <p14:creationId xmlns:p14="http://schemas.microsoft.com/office/powerpoint/2010/main" val="1052971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06BEBDCA-686A-4FEC-B2D3-99E8AC625A2D}" type="datetimeFigureOut">
              <a:rPr kumimoji="1" lang="ja-JP" altLang="en-US" smtClean="0"/>
              <a:t>2021/4/26</a:t>
            </a:fld>
            <a:endParaRPr kumimoji="1" lang="ja-JP" alt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CDC538D8-C3E2-4D07-8A19-AFF8BA242B3D}" type="slidenum">
              <a:rPr kumimoji="1" lang="ja-JP" altLang="en-US" smtClean="0"/>
              <a:t>‹#›</a:t>
            </a:fld>
            <a:endParaRPr kumimoji="1" lang="ja-JP" altLang="en-US"/>
          </a:p>
        </p:txBody>
      </p:sp>
    </p:spTree>
    <p:extLst>
      <p:ext uri="{BB962C8B-B14F-4D97-AF65-F5344CB8AC3E}">
        <p14:creationId xmlns:p14="http://schemas.microsoft.com/office/powerpoint/2010/main" val="26059046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2.vml"/><Relationship Id="rId4" Type="http://schemas.openxmlformats.org/officeDocument/2006/relationships/image" Target="../media/image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0B946D6-0E4E-47D6-B2C3-BAA86E736039}"/>
              </a:ext>
            </a:extLst>
          </p:cNvPr>
          <p:cNvSpPr txBox="1"/>
          <p:nvPr/>
        </p:nvSpPr>
        <p:spPr>
          <a:xfrm>
            <a:off x="2224691" y="92343"/>
            <a:ext cx="4694620" cy="461665"/>
          </a:xfrm>
          <a:prstGeom prst="rect">
            <a:avLst/>
          </a:prstGeom>
          <a:noFill/>
        </p:spPr>
        <p:txBody>
          <a:bodyPr wrap="none" rtlCol="0">
            <a:spAutoFit/>
          </a:bodyPr>
          <a:lstStyle/>
          <a:p>
            <a:pPr algn="ctr"/>
            <a:r>
              <a:rPr lang="en-US" altLang="ja-JP" sz="1200" dirty="0">
                <a:latin typeface="Arial" panose="020B0604020202020204" pitchFamily="34" charset="0"/>
                <a:cs typeface="Arial" panose="020B0604020202020204" pitchFamily="34" charset="0"/>
              </a:rPr>
              <a:t>An Efficient Parallel Sorting Algorithm for A New Parallel Computer</a:t>
            </a:r>
          </a:p>
          <a:p>
            <a:pPr algn="ctr"/>
            <a:r>
              <a:rPr lang="en-US" altLang="ja-JP" sz="1200" dirty="0">
                <a:latin typeface="Arial" panose="020B0604020202020204" pitchFamily="34" charset="0"/>
                <a:cs typeface="Arial" panose="020B0604020202020204" pitchFamily="34" charset="0"/>
              </a:rPr>
              <a:t>- Theoretical Performance Analysis and Experimental Evaluation -</a:t>
            </a:r>
            <a:endParaRPr lang="ja-JP" altLang="en-US" sz="1200" dirty="0">
              <a:latin typeface="Arial" panose="020B0604020202020204" pitchFamily="34" charset="0"/>
              <a:cs typeface="Arial" panose="020B0604020202020204" pitchFamily="34" charset="0"/>
            </a:endParaRPr>
          </a:p>
        </p:txBody>
      </p:sp>
      <p:sp>
        <p:nvSpPr>
          <p:cNvPr id="8" name="テキスト ボックス 7">
            <a:extLst>
              <a:ext uri="{FF2B5EF4-FFF2-40B4-BE49-F238E27FC236}">
                <a16:creationId xmlns:a16="http://schemas.microsoft.com/office/drawing/2014/main" id="{2FCC524F-482E-4867-847F-39C964FE5170}"/>
              </a:ext>
            </a:extLst>
          </p:cNvPr>
          <p:cNvSpPr txBox="1"/>
          <p:nvPr/>
        </p:nvSpPr>
        <p:spPr>
          <a:xfrm>
            <a:off x="405635" y="600977"/>
            <a:ext cx="8332730" cy="253916"/>
          </a:xfrm>
          <a:prstGeom prst="rect">
            <a:avLst/>
          </a:prstGeom>
          <a:noFill/>
        </p:spPr>
        <p:txBody>
          <a:bodyPr wrap="none" rtlCol="0">
            <a:spAutoFit/>
          </a:bodyPr>
          <a:lstStyle/>
          <a:p>
            <a:pPr algn="ctr"/>
            <a:r>
              <a:rPr lang="en-US" altLang="ja-JP" sz="1050" dirty="0">
                <a:latin typeface="Arial" panose="020B0604020202020204" pitchFamily="34" charset="0"/>
                <a:cs typeface="Arial" panose="020B0604020202020204" pitchFamily="34" charset="0"/>
              </a:rPr>
              <a:t>Max </a:t>
            </a:r>
            <a:r>
              <a:rPr lang="en-US" altLang="ja-JP" sz="1050" dirty="0" err="1">
                <a:latin typeface="Arial" panose="020B0604020202020204" pitchFamily="34" charset="0"/>
                <a:cs typeface="Arial" panose="020B0604020202020204" pitchFamily="34" charset="0"/>
              </a:rPr>
              <a:t>Mustermann</a:t>
            </a:r>
            <a:r>
              <a:rPr lang="en-US" altLang="ja-JP" sz="1050" dirty="0">
                <a:latin typeface="Arial" panose="020B0604020202020204" pitchFamily="34" charset="0"/>
                <a:cs typeface="Arial" panose="020B0604020202020204" pitchFamily="34" charset="0"/>
              </a:rPr>
              <a:t> (German University), Zhang San (China University), Jane Smith (America University), Taro Yamada (Japan University)</a:t>
            </a:r>
            <a:endParaRPr lang="ja-JP" altLang="en-US" sz="1050" dirty="0">
              <a:latin typeface="Arial" panose="020B0604020202020204" pitchFamily="34" charset="0"/>
              <a:cs typeface="Arial" panose="020B0604020202020204" pitchFamily="34" charset="0"/>
            </a:endParaRPr>
          </a:p>
        </p:txBody>
      </p:sp>
      <p:sp>
        <p:nvSpPr>
          <p:cNvPr id="9" name="テキスト ボックス 8">
            <a:extLst>
              <a:ext uri="{FF2B5EF4-FFF2-40B4-BE49-F238E27FC236}">
                <a16:creationId xmlns:a16="http://schemas.microsoft.com/office/drawing/2014/main" id="{9F35B4BE-C3C3-4448-94E4-69ED19604C94}"/>
              </a:ext>
            </a:extLst>
          </p:cNvPr>
          <p:cNvSpPr txBox="1"/>
          <p:nvPr/>
        </p:nvSpPr>
        <p:spPr>
          <a:xfrm>
            <a:off x="7395210" y="222885"/>
            <a:ext cx="1527982" cy="323165"/>
          </a:xfrm>
          <a:prstGeom prst="rect">
            <a:avLst/>
          </a:prstGeom>
          <a:noFill/>
          <a:ln>
            <a:solidFill>
              <a:srgbClr val="FF0000"/>
            </a:solidFill>
          </a:ln>
        </p:spPr>
        <p:txBody>
          <a:bodyPr wrap="none" rtlCol="0">
            <a:spAutoFit/>
          </a:bodyPr>
          <a:lstStyle/>
          <a:p>
            <a:r>
              <a:rPr lang="en-US" altLang="ja-JP" sz="1500" dirty="0">
                <a:solidFill>
                  <a:srgbClr val="FF0000"/>
                </a:solidFill>
                <a:latin typeface="Arial" panose="020B0604020202020204" pitchFamily="34" charset="0"/>
                <a:cs typeface="Arial" panose="020B0604020202020204" pitchFamily="34" charset="0"/>
              </a:rPr>
              <a:t>Your Logo Here</a:t>
            </a:r>
            <a:endParaRPr lang="ja-JP" altLang="en-US" sz="1500" dirty="0">
              <a:solidFill>
                <a:srgbClr val="FF0000"/>
              </a:solidFill>
              <a:latin typeface="Arial" panose="020B0604020202020204" pitchFamily="34" charset="0"/>
              <a:cs typeface="Arial" panose="020B0604020202020204" pitchFamily="34" charset="0"/>
            </a:endParaRPr>
          </a:p>
        </p:txBody>
      </p:sp>
      <p:sp>
        <p:nvSpPr>
          <p:cNvPr id="10" name="テキスト ボックス 9">
            <a:extLst>
              <a:ext uri="{FF2B5EF4-FFF2-40B4-BE49-F238E27FC236}">
                <a16:creationId xmlns:a16="http://schemas.microsoft.com/office/drawing/2014/main" id="{AF7BC93B-13C2-40EC-A45F-A08227BB677A}"/>
              </a:ext>
            </a:extLst>
          </p:cNvPr>
          <p:cNvSpPr txBox="1"/>
          <p:nvPr/>
        </p:nvSpPr>
        <p:spPr>
          <a:xfrm>
            <a:off x="217650" y="956177"/>
            <a:ext cx="2886931" cy="1892826"/>
          </a:xfrm>
          <a:prstGeom prst="rect">
            <a:avLst/>
          </a:prstGeom>
          <a:noFill/>
        </p:spPr>
        <p:txBody>
          <a:bodyPr wrap="square" rtlCol="0">
            <a:spAutoFit/>
          </a:bodyPr>
          <a:lstStyle/>
          <a:p>
            <a:pPr marL="67866" indent="-67866">
              <a:buFontTx/>
              <a:buChar char="-"/>
            </a:pPr>
            <a:r>
              <a:rPr lang="en-US" altLang="ja-JP" sz="900" dirty="0">
                <a:latin typeface="Arial" panose="020B0604020202020204" pitchFamily="34" charset="0"/>
                <a:cs typeface="Arial" panose="020B0604020202020204" pitchFamily="34" charset="0"/>
              </a:rPr>
              <a:t>This is a sample PowerPoint template for 5-min presentation using zoom.</a:t>
            </a:r>
          </a:p>
          <a:p>
            <a:pPr marL="67866" indent="-67866"/>
            <a:r>
              <a:rPr lang="en-US" altLang="ja-JP" sz="900" dirty="0">
                <a:latin typeface="Arial" panose="020B0604020202020204" pitchFamily="34" charset="0"/>
                <a:cs typeface="Arial" panose="020B0604020202020204" pitchFamily="34" charset="0"/>
              </a:rPr>
              <a:t>- Slides must be up to 2 pages.</a:t>
            </a:r>
          </a:p>
          <a:p>
            <a:pPr marL="67866" indent="-67866">
              <a:buFontTx/>
              <a:buChar char="-"/>
            </a:pPr>
            <a:r>
              <a:rPr lang="en-US" altLang="ja-JP" sz="900" dirty="0">
                <a:latin typeface="Arial" panose="020B0604020202020204" pitchFamily="34" charset="0"/>
                <a:cs typeface="Arial" panose="020B0604020202020204" pitchFamily="34" charset="0"/>
              </a:rPr>
              <a:t>Since slides will be viewed though Full HD (16:9) computer displays, font size can be smaller than regular slides used for LCD projectors.</a:t>
            </a:r>
          </a:p>
          <a:p>
            <a:pPr marL="67866" indent="-67866">
              <a:buFontTx/>
              <a:buChar char="-"/>
            </a:pPr>
            <a:r>
              <a:rPr lang="en-US" altLang="ja-JP" sz="900" dirty="0">
                <a:latin typeface="Arial" panose="020B0604020202020204" pitchFamily="34" charset="0"/>
                <a:cs typeface="Arial" panose="020B0604020202020204" pitchFamily="34" charset="0"/>
              </a:rPr>
              <a:t>Please prepare your presentation in a poster-like format, using this template. </a:t>
            </a:r>
          </a:p>
          <a:p>
            <a:pPr marL="67866" indent="-67866">
              <a:buFontTx/>
              <a:buChar char="-"/>
            </a:pPr>
            <a:r>
              <a:rPr lang="en-US" altLang="ja-JP" sz="900" dirty="0">
                <a:latin typeface="Arial" panose="020B0604020202020204" pitchFamily="34" charset="0"/>
                <a:cs typeface="Arial" panose="020B0604020202020204" pitchFamily="34" charset="0"/>
              </a:rPr>
              <a:t>In online zoom sessions, presenters may not take the shared screen and slides are shown statically by session chairs. So, presentations must be designed so that presenters explain orally without pointers indicating text and figures in the slides.</a:t>
            </a:r>
          </a:p>
        </p:txBody>
      </p:sp>
      <p:cxnSp>
        <p:nvCxnSpPr>
          <p:cNvPr id="16" name="直線コネクタ 15">
            <a:extLst>
              <a:ext uri="{FF2B5EF4-FFF2-40B4-BE49-F238E27FC236}">
                <a16:creationId xmlns:a16="http://schemas.microsoft.com/office/drawing/2014/main" id="{EDC4D581-BC89-4CED-8A36-351878CE43B4}"/>
              </a:ext>
            </a:extLst>
          </p:cNvPr>
          <p:cNvCxnSpPr/>
          <p:nvPr/>
        </p:nvCxnSpPr>
        <p:spPr>
          <a:xfrm flipV="1">
            <a:off x="3122590" y="906351"/>
            <a:ext cx="0" cy="39264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66C293A9-30CD-400D-A881-9E23A50B285A}"/>
              </a:ext>
            </a:extLst>
          </p:cNvPr>
          <p:cNvCxnSpPr/>
          <p:nvPr/>
        </p:nvCxnSpPr>
        <p:spPr>
          <a:xfrm flipV="1">
            <a:off x="6043947" y="906351"/>
            <a:ext cx="0" cy="39264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BDC49320-CD01-4F52-BD77-1C1BC76FCB6D}"/>
              </a:ext>
            </a:extLst>
          </p:cNvPr>
          <p:cNvCxnSpPr/>
          <p:nvPr/>
        </p:nvCxnSpPr>
        <p:spPr>
          <a:xfrm flipV="1">
            <a:off x="8965305" y="906351"/>
            <a:ext cx="0" cy="39264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266FB7A4-E181-43DF-83BB-7E3176DCC589}"/>
              </a:ext>
            </a:extLst>
          </p:cNvPr>
          <p:cNvCxnSpPr/>
          <p:nvPr/>
        </p:nvCxnSpPr>
        <p:spPr>
          <a:xfrm flipV="1">
            <a:off x="201233" y="906351"/>
            <a:ext cx="0" cy="3926447"/>
          </a:xfrm>
          <a:prstGeom prst="line">
            <a:avLst/>
          </a:prstGeom>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560D145F-220B-4D10-8F3F-C119CC38B50F}"/>
              </a:ext>
            </a:extLst>
          </p:cNvPr>
          <p:cNvSpPr txBox="1"/>
          <p:nvPr/>
        </p:nvSpPr>
        <p:spPr>
          <a:xfrm>
            <a:off x="0" y="0"/>
            <a:ext cx="596638" cy="248209"/>
          </a:xfrm>
          <a:prstGeom prst="rect">
            <a:avLst/>
          </a:prstGeom>
          <a:noFill/>
        </p:spPr>
        <p:txBody>
          <a:bodyPr wrap="none" rtlCol="0">
            <a:spAutoFit/>
          </a:bodyPr>
          <a:lstStyle/>
          <a:p>
            <a:r>
              <a:rPr lang="en-US" altLang="ja-JP" sz="1013" dirty="0">
                <a:latin typeface="Arial" panose="020B0604020202020204" pitchFamily="34" charset="0"/>
                <a:cs typeface="Arial" panose="020B0604020202020204" pitchFamily="34" charset="0"/>
              </a:rPr>
              <a:t>Page 1</a:t>
            </a:r>
            <a:endParaRPr lang="ja-JP" altLang="en-US" sz="1013" dirty="0">
              <a:latin typeface="Arial" panose="020B0604020202020204" pitchFamily="34" charset="0"/>
              <a:cs typeface="Arial" panose="020B0604020202020204" pitchFamily="34" charset="0"/>
            </a:endParaRPr>
          </a:p>
        </p:txBody>
      </p:sp>
      <p:graphicFrame>
        <p:nvGraphicFramePr>
          <p:cNvPr id="2" name="オブジェクト 1">
            <a:extLst>
              <a:ext uri="{FF2B5EF4-FFF2-40B4-BE49-F238E27FC236}">
                <a16:creationId xmlns:a16="http://schemas.microsoft.com/office/drawing/2014/main" id="{BD965A49-B8E4-4661-AEF0-6151E11E42AB}"/>
              </a:ext>
            </a:extLst>
          </p:cNvPr>
          <p:cNvGraphicFramePr>
            <a:graphicFrameLocks noChangeAspect="1"/>
          </p:cNvGraphicFramePr>
          <p:nvPr>
            <p:extLst>
              <p:ext uri="{D42A27DB-BD31-4B8C-83A1-F6EECF244321}">
                <p14:modId xmlns:p14="http://schemas.microsoft.com/office/powerpoint/2010/main" val="2953116895"/>
              </p:ext>
            </p:extLst>
          </p:nvPr>
        </p:nvGraphicFramePr>
        <p:xfrm>
          <a:off x="566739" y="159209"/>
          <a:ext cx="1512890" cy="455558"/>
        </p:xfrm>
        <a:graphic>
          <a:graphicData uri="http://schemas.openxmlformats.org/presentationml/2006/ole">
            <mc:AlternateContent xmlns:mc="http://schemas.openxmlformats.org/markup-compatibility/2006">
              <mc:Choice xmlns:v="urn:schemas-microsoft-com:vml" Requires="v">
                <p:oleObj spid="_x0000_s1027" name="Artwork" r:id="rId3" imgW="2414520" imgH="726840" progId="Adobe.Illustrator.14">
                  <p:embed/>
                </p:oleObj>
              </mc:Choice>
              <mc:Fallback>
                <p:oleObj name="Artwork" r:id="rId3" imgW="2414520" imgH="726840" progId="Adobe.Illustrator.14">
                  <p:embed/>
                  <p:pic>
                    <p:nvPicPr>
                      <p:cNvPr id="0" name=""/>
                      <p:cNvPicPr/>
                      <p:nvPr/>
                    </p:nvPicPr>
                    <p:blipFill>
                      <a:blip r:embed="rId4"/>
                      <a:stretch>
                        <a:fillRect/>
                      </a:stretch>
                    </p:blipFill>
                    <p:spPr>
                      <a:xfrm>
                        <a:off x="566739" y="159209"/>
                        <a:ext cx="1512890" cy="455558"/>
                      </a:xfrm>
                      <a:prstGeom prst="rect">
                        <a:avLst/>
                      </a:prstGeom>
                    </p:spPr>
                  </p:pic>
                </p:oleObj>
              </mc:Fallback>
            </mc:AlternateContent>
          </a:graphicData>
        </a:graphic>
      </p:graphicFrame>
    </p:spTree>
    <p:extLst>
      <p:ext uri="{BB962C8B-B14F-4D97-AF65-F5344CB8AC3E}">
        <p14:creationId xmlns:p14="http://schemas.microsoft.com/office/powerpoint/2010/main" val="756011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9F35B4BE-C3C3-4448-94E4-69ED19604C94}"/>
              </a:ext>
            </a:extLst>
          </p:cNvPr>
          <p:cNvSpPr txBox="1"/>
          <p:nvPr/>
        </p:nvSpPr>
        <p:spPr>
          <a:xfrm>
            <a:off x="7395210" y="222885"/>
            <a:ext cx="1527982" cy="323165"/>
          </a:xfrm>
          <a:prstGeom prst="rect">
            <a:avLst/>
          </a:prstGeom>
          <a:noFill/>
          <a:ln>
            <a:solidFill>
              <a:srgbClr val="FF0000"/>
            </a:solidFill>
          </a:ln>
        </p:spPr>
        <p:txBody>
          <a:bodyPr wrap="none" rtlCol="0">
            <a:spAutoFit/>
          </a:bodyPr>
          <a:lstStyle/>
          <a:p>
            <a:r>
              <a:rPr lang="en-US" altLang="ja-JP" sz="1500" dirty="0">
                <a:solidFill>
                  <a:srgbClr val="FF0000"/>
                </a:solidFill>
                <a:latin typeface="Arial" panose="020B0604020202020204" pitchFamily="34" charset="0"/>
                <a:cs typeface="Arial" panose="020B0604020202020204" pitchFamily="34" charset="0"/>
              </a:rPr>
              <a:t>Your Logo Here</a:t>
            </a:r>
            <a:endParaRPr lang="ja-JP" altLang="en-US" sz="1500" dirty="0">
              <a:solidFill>
                <a:srgbClr val="FF0000"/>
              </a:solidFill>
              <a:latin typeface="Arial" panose="020B0604020202020204" pitchFamily="34" charset="0"/>
              <a:cs typeface="Arial" panose="020B0604020202020204" pitchFamily="34" charset="0"/>
            </a:endParaRPr>
          </a:p>
        </p:txBody>
      </p:sp>
      <p:cxnSp>
        <p:nvCxnSpPr>
          <p:cNvPr id="16" name="直線コネクタ 15">
            <a:extLst>
              <a:ext uri="{FF2B5EF4-FFF2-40B4-BE49-F238E27FC236}">
                <a16:creationId xmlns:a16="http://schemas.microsoft.com/office/drawing/2014/main" id="{EDC4D581-BC89-4CED-8A36-351878CE43B4}"/>
              </a:ext>
            </a:extLst>
          </p:cNvPr>
          <p:cNvCxnSpPr/>
          <p:nvPr/>
        </p:nvCxnSpPr>
        <p:spPr>
          <a:xfrm flipV="1">
            <a:off x="3122590" y="906351"/>
            <a:ext cx="0" cy="39264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66C293A9-30CD-400D-A881-9E23A50B285A}"/>
              </a:ext>
            </a:extLst>
          </p:cNvPr>
          <p:cNvCxnSpPr/>
          <p:nvPr/>
        </p:nvCxnSpPr>
        <p:spPr>
          <a:xfrm flipV="1">
            <a:off x="6043947" y="906351"/>
            <a:ext cx="0" cy="39264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BDC49320-CD01-4F52-BD77-1C1BC76FCB6D}"/>
              </a:ext>
            </a:extLst>
          </p:cNvPr>
          <p:cNvCxnSpPr/>
          <p:nvPr/>
        </p:nvCxnSpPr>
        <p:spPr>
          <a:xfrm flipV="1">
            <a:off x="8965305" y="906351"/>
            <a:ext cx="0" cy="39264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266FB7A4-E181-43DF-83BB-7E3176DCC589}"/>
              </a:ext>
            </a:extLst>
          </p:cNvPr>
          <p:cNvCxnSpPr/>
          <p:nvPr/>
        </p:nvCxnSpPr>
        <p:spPr>
          <a:xfrm flipV="1">
            <a:off x="201233" y="906351"/>
            <a:ext cx="0" cy="3926447"/>
          </a:xfrm>
          <a:prstGeom prst="line">
            <a:avLst/>
          </a:prstGeom>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560D145F-220B-4D10-8F3F-C119CC38B50F}"/>
              </a:ext>
            </a:extLst>
          </p:cNvPr>
          <p:cNvSpPr txBox="1"/>
          <p:nvPr/>
        </p:nvSpPr>
        <p:spPr>
          <a:xfrm>
            <a:off x="0" y="0"/>
            <a:ext cx="596638" cy="248209"/>
          </a:xfrm>
          <a:prstGeom prst="rect">
            <a:avLst/>
          </a:prstGeom>
          <a:noFill/>
        </p:spPr>
        <p:txBody>
          <a:bodyPr wrap="none" rtlCol="0">
            <a:spAutoFit/>
          </a:bodyPr>
          <a:lstStyle/>
          <a:p>
            <a:r>
              <a:rPr lang="en-US" altLang="ja-JP" sz="1013" dirty="0">
                <a:latin typeface="Arial" panose="020B0604020202020204" pitchFamily="34" charset="0"/>
                <a:cs typeface="Arial" panose="020B0604020202020204" pitchFamily="34" charset="0"/>
              </a:rPr>
              <a:t>Page 2</a:t>
            </a:r>
            <a:endParaRPr lang="ja-JP" altLang="en-US" sz="1013" dirty="0">
              <a:latin typeface="Arial" panose="020B0604020202020204" pitchFamily="34" charset="0"/>
              <a:cs typeface="Arial" panose="020B0604020202020204" pitchFamily="34" charset="0"/>
            </a:endParaRPr>
          </a:p>
        </p:txBody>
      </p:sp>
      <p:sp>
        <p:nvSpPr>
          <p:cNvPr id="11" name="テキスト ボックス 10">
            <a:extLst>
              <a:ext uri="{FF2B5EF4-FFF2-40B4-BE49-F238E27FC236}">
                <a16:creationId xmlns:a16="http://schemas.microsoft.com/office/drawing/2014/main" id="{5F4EF82B-35C7-458D-B4A8-4511AEE352A8}"/>
              </a:ext>
            </a:extLst>
          </p:cNvPr>
          <p:cNvSpPr txBox="1"/>
          <p:nvPr/>
        </p:nvSpPr>
        <p:spPr>
          <a:xfrm>
            <a:off x="405635" y="600977"/>
            <a:ext cx="8332730" cy="253916"/>
          </a:xfrm>
          <a:prstGeom prst="rect">
            <a:avLst/>
          </a:prstGeom>
          <a:noFill/>
        </p:spPr>
        <p:txBody>
          <a:bodyPr wrap="none" rtlCol="0">
            <a:spAutoFit/>
          </a:bodyPr>
          <a:lstStyle/>
          <a:p>
            <a:pPr algn="ctr"/>
            <a:r>
              <a:rPr lang="en-US" altLang="ja-JP" sz="1050" dirty="0">
                <a:latin typeface="Arial" panose="020B0604020202020204" pitchFamily="34" charset="0"/>
                <a:cs typeface="Arial" panose="020B0604020202020204" pitchFamily="34" charset="0"/>
              </a:rPr>
              <a:t>Max </a:t>
            </a:r>
            <a:r>
              <a:rPr lang="en-US" altLang="ja-JP" sz="1050" dirty="0" err="1">
                <a:latin typeface="Arial" panose="020B0604020202020204" pitchFamily="34" charset="0"/>
                <a:cs typeface="Arial" panose="020B0604020202020204" pitchFamily="34" charset="0"/>
              </a:rPr>
              <a:t>Mustermann</a:t>
            </a:r>
            <a:r>
              <a:rPr lang="en-US" altLang="ja-JP" sz="1050" dirty="0">
                <a:latin typeface="Arial" panose="020B0604020202020204" pitchFamily="34" charset="0"/>
                <a:cs typeface="Arial" panose="020B0604020202020204" pitchFamily="34" charset="0"/>
              </a:rPr>
              <a:t> (German University), Zhang San (China University), Jane Smith (America University), Taro Yamada (Japan University)</a:t>
            </a:r>
            <a:endParaRPr lang="ja-JP" altLang="en-US" sz="1050" dirty="0">
              <a:latin typeface="Arial" panose="020B0604020202020204" pitchFamily="34" charset="0"/>
              <a:cs typeface="Arial" panose="020B0604020202020204" pitchFamily="34" charset="0"/>
            </a:endParaRPr>
          </a:p>
        </p:txBody>
      </p:sp>
      <p:sp>
        <p:nvSpPr>
          <p:cNvPr id="12" name="テキスト ボックス 11">
            <a:extLst>
              <a:ext uri="{FF2B5EF4-FFF2-40B4-BE49-F238E27FC236}">
                <a16:creationId xmlns:a16="http://schemas.microsoft.com/office/drawing/2014/main" id="{B2BB39E9-E625-4A47-96EC-7047DC260EAC}"/>
              </a:ext>
            </a:extLst>
          </p:cNvPr>
          <p:cNvSpPr txBox="1"/>
          <p:nvPr/>
        </p:nvSpPr>
        <p:spPr>
          <a:xfrm>
            <a:off x="2224691" y="92343"/>
            <a:ext cx="4694620" cy="461665"/>
          </a:xfrm>
          <a:prstGeom prst="rect">
            <a:avLst/>
          </a:prstGeom>
          <a:noFill/>
        </p:spPr>
        <p:txBody>
          <a:bodyPr wrap="none" rtlCol="0">
            <a:spAutoFit/>
          </a:bodyPr>
          <a:lstStyle/>
          <a:p>
            <a:pPr algn="ctr"/>
            <a:r>
              <a:rPr lang="en-US" altLang="ja-JP" sz="1200" dirty="0">
                <a:latin typeface="Arial" panose="020B0604020202020204" pitchFamily="34" charset="0"/>
                <a:cs typeface="Arial" panose="020B0604020202020204" pitchFamily="34" charset="0"/>
              </a:rPr>
              <a:t>An Efficient Parallel Sorting Algorithm for A New Parallel Computer</a:t>
            </a:r>
          </a:p>
          <a:p>
            <a:pPr algn="ctr"/>
            <a:r>
              <a:rPr lang="en-US" altLang="ja-JP" sz="1200" dirty="0">
                <a:latin typeface="Arial" panose="020B0604020202020204" pitchFamily="34" charset="0"/>
                <a:cs typeface="Arial" panose="020B0604020202020204" pitchFamily="34" charset="0"/>
              </a:rPr>
              <a:t>- Theoretical Performance Analysis and Experimental Evaluation -</a:t>
            </a:r>
            <a:endParaRPr lang="ja-JP" altLang="en-US" sz="1200" dirty="0">
              <a:latin typeface="Arial" panose="020B0604020202020204" pitchFamily="34" charset="0"/>
              <a:cs typeface="Arial" panose="020B0604020202020204" pitchFamily="34" charset="0"/>
            </a:endParaRPr>
          </a:p>
        </p:txBody>
      </p:sp>
      <p:graphicFrame>
        <p:nvGraphicFramePr>
          <p:cNvPr id="13" name="オブジェクト 12">
            <a:extLst>
              <a:ext uri="{FF2B5EF4-FFF2-40B4-BE49-F238E27FC236}">
                <a16:creationId xmlns:a16="http://schemas.microsoft.com/office/drawing/2014/main" id="{A0012784-E5BB-4C32-A85B-D03096A573C4}"/>
              </a:ext>
            </a:extLst>
          </p:cNvPr>
          <p:cNvGraphicFramePr>
            <a:graphicFrameLocks noChangeAspect="1"/>
          </p:cNvGraphicFramePr>
          <p:nvPr>
            <p:extLst>
              <p:ext uri="{D42A27DB-BD31-4B8C-83A1-F6EECF244321}">
                <p14:modId xmlns:p14="http://schemas.microsoft.com/office/powerpoint/2010/main" val="2341742976"/>
              </p:ext>
            </p:extLst>
          </p:nvPr>
        </p:nvGraphicFramePr>
        <p:xfrm>
          <a:off x="566739" y="159209"/>
          <a:ext cx="1512890" cy="455558"/>
        </p:xfrm>
        <a:graphic>
          <a:graphicData uri="http://schemas.openxmlformats.org/presentationml/2006/ole">
            <mc:AlternateContent xmlns:mc="http://schemas.openxmlformats.org/markup-compatibility/2006">
              <mc:Choice xmlns:v="urn:schemas-microsoft-com:vml" Requires="v">
                <p:oleObj spid="_x0000_s2050" name="Artwork" r:id="rId3" imgW="2414520" imgH="726840" progId="Adobe.Illustrator.14">
                  <p:embed/>
                </p:oleObj>
              </mc:Choice>
              <mc:Fallback>
                <p:oleObj name="Artwork" r:id="rId3" imgW="2414520" imgH="726840" progId="Adobe.Illustrator.14">
                  <p:embed/>
                  <p:pic>
                    <p:nvPicPr>
                      <p:cNvPr id="2" name="オブジェクト 1">
                        <a:extLst>
                          <a:ext uri="{FF2B5EF4-FFF2-40B4-BE49-F238E27FC236}">
                            <a16:creationId xmlns:a16="http://schemas.microsoft.com/office/drawing/2014/main" id="{BD965A49-B8E4-4661-AEF0-6151E11E42AB}"/>
                          </a:ext>
                        </a:extLst>
                      </p:cNvPr>
                      <p:cNvPicPr/>
                      <p:nvPr/>
                    </p:nvPicPr>
                    <p:blipFill>
                      <a:blip r:embed="rId4"/>
                      <a:stretch>
                        <a:fillRect/>
                      </a:stretch>
                    </p:blipFill>
                    <p:spPr>
                      <a:xfrm>
                        <a:off x="566739" y="159209"/>
                        <a:ext cx="1512890" cy="455558"/>
                      </a:xfrm>
                      <a:prstGeom prst="rect">
                        <a:avLst/>
                      </a:prstGeom>
                    </p:spPr>
                  </p:pic>
                </p:oleObj>
              </mc:Fallback>
            </mc:AlternateContent>
          </a:graphicData>
        </a:graphic>
      </p:graphicFrame>
    </p:spTree>
    <p:extLst>
      <p:ext uri="{BB962C8B-B14F-4D97-AF65-F5344CB8AC3E}">
        <p14:creationId xmlns:p14="http://schemas.microsoft.com/office/powerpoint/2010/main" val="450315691"/>
      </p:ext>
    </p:extLst>
  </p:cSld>
  <p:clrMapOvr>
    <a:masterClrMapping/>
  </p:clrMapOvr>
</p:sld>
</file>

<file path=ppt/theme/theme1.xml><?xml version="1.0" encoding="utf-8"?>
<a:theme xmlns:a="http://schemas.openxmlformats.org/drawingml/2006/main" name="Office テーマ">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129</TotalTime>
  <Words>197</Words>
  <Application>Microsoft Office PowerPoint</Application>
  <PresentationFormat>画面に合わせる (16:9)</PresentationFormat>
  <Paragraphs>15</Paragraphs>
  <Slides>2</Slides>
  <Notes>0</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2</vt:i4>
      </vt:variant>
    </vt:vector>
  </HeadingPairs>
  <TitlesOfParts>
    <vt:vector size="8" baseType="lpstr">
      <vt:lpstr>游ゴシック</vt:lpstr>
      <vt:lpstr>Arial</vt:lpstr>
      <vt:lpstr>Calibri</vt:lpstr>
      <vt:lpstr>Calibri Light</vt:lpstr>
      <vt:lpstr>Office テーマ</vt:lpstr>
      <vt:lpstr>Artwork</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中野　浩嗣</dc:creator>
  <cp:lastModifiedBy> </cp:lastModifiedBy>
  <cp:revision>29</cp:revision>
  <dcterms:created xsi:type="dcterms:W3CDTF">2020-09-12T05:24:52Z</dcterms:created>
  <dcterms:modified xsi:type="dcterms:W3CDTF">2021-04-26T01:32:07Z</dcterms:modified>
</cp:coreProperties>
</file>